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64" r:id="rId2"/>
    <p:sldId id="257" r:id="rId3"/>
    <p:sldId id="258" r:id="rId4"/>
    <p:sldId id="262" r:id="rId5"/>
    <p:sldId id="259" r:id="rId6"/>
    <p:sldId id="265" r:id="rId7"/>
    <p:sldId id="266" r:id="rId8"/>
    <p:sldId id="268" r:id="rId9"/>
    <p:sldId id="288" r:id="rId10"/>
    <p:sldId id="289" r:id="rId11"/>
    <p:sldId id="290" r:id="rId12"/>
    <p:sldId id="291" r:id="rId13"/>
    <p:sldId id="260" r:id="rId14"/>
    <p:sldId id="263" r:id="rId15"/>
    <p:sldId id="292" r:id="rId16"/>
    <p:sldId id="295" r:id="rId17"/>
    <p:sldId id="293" r:id="rId18"/>
    <p:sldId id="294" r:id="rId19"/>
    <p:sldId id="297" r:id="rId20"/>
    <p:sldId id="296" r:id="rId21"/>
    <p:sldId id="298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  <a:srgbClr val="6494F3"/>
    <a:srgbClr val="31387A"/>
    <a:srgbClr val="E4E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46"/>
    <p:restoredTop sz="92674"/>
  </p:normalViewPr>
  <p:slideViewPr>
    <p:cSldViewPr snapToGrid="0">
      <p:cViewPr varScale="1">
        <p:scale>
          <a:sx n="112" d="100"/>
          <a:sy n="112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A989A-A6DC-4549-9F7C-18543B374EB6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DBFBF-1EA3-D443-A4EC-18D3F6C6F9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546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>
            <a:extLst>
              <a:ext uri="{FF2B5EF4-FFF2-40B4-BE49-F238E27FC236}">
                <a16:creationId xmlns:a16="http://schemas.microsoft.com/office/drawing/2014/main" id="{597DD038-B03F-A687-9A20-3DA05E0D0E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Marcador de notas 2">
            <a:extLst>
              <a:ext uri="{FF2B5EF4-FFF2-40B4-BE49-F238E27FC236}">
                <a16:creationId xmlns:a16="http://schemas.microsoft.com/office/drawing/2014/main" id="{F574AB71-E300-4C2F-2D67-3991509DDF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MX"/>
          </a:p>
        </p:txBody>
      </p:sp>
      <p:sp>
        <p:nvSpPr>
          <p:cNvPr id="15363" name="Marcador de número de diapositiva 3">
            <a:extLst>
              <a:ext uri="{FF2B5EF4-FFF2-40B4-BE49-F238E27FC236}">
                <a16:creationId xmlns:a16="http://schemas.microsoft.com/office/drawing/2014/main" id="{ABEF38B6-B4B2-10E5-92F8-2DCC0B479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3856265-B890-284C-9B9D-C70E8CF4F4C7}" type="slidenum">
              <a:rPr lang="es-ES_tradnl" altLang="es-MX"/>
              <a:pPr/>
              <a:t>9</a:t>
            </a:fld>
            <a:endParaRPr lang="es-ES_tradnl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DBFBF-1EA3-D443-A4EC-18D3F6C6F963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2724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dirty="0">
                <a:solidFill>
                  <a:srgbClr val="818181"/>
                </a:solidFill>
                <a:effectLst/>
                <a:latin typeface="inconsolata" panose="020F0502020204030204" pitchFamily="34" charset="0"/>
              </a:rPr>
              <a:t>Zinc 0.1614 mEq. Cobre 0.0271 mEq. Manganeso 0.0902 mEq. Sodio 4.5493 mEq. Sulfato 0.1172 mEq. Yodo 0.0017 mEq. Flúor 0.6666 mEq. Cloro 0.7223 mEq.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DBFBF-1EA3-D443-A4EC-18D3F6C6F963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242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34D69-CDE1-68E2-7552-5EFF8B951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8F9D92-5016-575E-4FC2-EA736E49AB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35EA31-1EDF-6A36-9400-09036E28C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46E734-4B66-2627-78D7-C10A7CBF6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F6ED1-0ADF-377C-DF74-ECBCCAD8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497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C3C32-056A-78F7-BE9B-26252605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43DA87-7431-ED2B-B644-974CF6771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5C29B-3FD5-DD69-3A31-B807B230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2B11DD-3BCA-4854-5176-5919E8C5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0B62B9-CE94-78A0-2F00-0B34089A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78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82C99-886A-D549-9CE5-EB8EDFF5D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CD291F-A0BE-D453-DCF1-12442CE8E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FC76F-7F62-CB40-7718-3308FEA5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7F9260-0CE5-806C-41BF-5B2FDE70D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413542-5A4F-C6C5-EC95-A836C0E1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EDD887-10C0-E74E-8EFE-682C47F5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C40C6D-D5C9-3E8E-BDD1-B7093D554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EBA708-EEA1-D1BA-CFA1-85D2E5C46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6677F5-530B-DB3A-EE62-37B25A7CB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A8C14E-5FC7-9E4D-E34F-A5AD6A54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64CFAB-4DDE-7209-BEDE-F314374B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8520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C3043-26C8-1C03-DA17-3FFA18EBA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01AAC6-9287-2E38-6125-F3E1EF01A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B1E519-2770-E2EF-B9CA-5E50E95EA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5CDA45-3C3F-2730-21F3-DAD5AEEA7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EBDDACB-23F8-F042-0154-AF0D60725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E9F828-2F15-D198-390C-29875C50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594D017-9B7B-9EA1-8971-37FC8CA90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6D4C1A8-DC18-5A27-BD5F-CFDB1C55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A3834-1DE9-89B8-6456-CD03DF04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863884-FB34-0180-B64F-19AC8293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11A4CC-0661-F5D7-E8A8-B3CE517F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D343BE2-3BF8-AACE-501D-4EF567FA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0407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57EB6A-D7A5-F6F8-CC34-5376B1C5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4FF94B-568C-BB98-532E-BBC0547E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53CDFC-8B17-B467-C6CD-AF1973565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F3E88-0C5A-2FE4-83A9-D2EA54BF1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C4FE4-5631-0882-DB66-97986130C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A333D4-588D-7514-7902-4335C2579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8735BC-52BF-1444-1E81-48F63AA3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DC5BD9-879B-9538-2A77-BCE84B20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4456CC-3AA3-E7F0-D3F1-883EDDFC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148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0C5D4-9E44-F3F0-0D41-13B2B9795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FAD32C-CE39-6E6D-0844-A90D8B674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102697-9CD0-A35B-BD44-F9D00AC07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1ED6F5-1E20-1E78-75AF-5158E1A26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104855-279E-FB25-7860-15014DAE3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3F4BD5-6F3D-2CDD-4AA8-22A9A7F4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7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106F8-859B-CA86-4F9A-ECAAA251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F63AF2-DF18-3BD4-85A7-2A5762A46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3B9B5E-AC02-0A65-9328-615E5D4E9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4126-FF04-2186-1B4D-E0017A9E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EF3CCB-0BCB-7EF8-D20F-B44471DA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650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3B23D3-99B8-A926-9F5D-C75ABA4B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4A881C-D2DD-70C3-1D68-F66F8A7D1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902A63-DA6E-403E-C96B-060431D0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B7177-D1B8-EC98-551B-502326C7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073189-1920-AFE5-597B-4186FCFE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7241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C34E3D-E91D-B387-5A69-B2242FCC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5636EB-956E-137D-131E-0DE6194D9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365CE2-BF0D-5F4B-E920-093CC7826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957A1-08E6-FE49-98BF-F45D42D06561}" type="datetimeFigureOut">
              <a:rPr lang="es-MX" smtClean="0"/>
              <a:t>31/10/24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E17F7E-28F2-11A2-6C16-1F35924AA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CB8A04-D517-50D2-3066-3D51BE1A84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4A0B46-F126-034F-88F2-C70260FE14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350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62C3FA-EE10-4283-83A9-F407C925C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2BD1979-37B9-D2D0-5D7D-F9ADD5FCDF2A}"/>
              </a:ext>
            </a:extLst>
          </p:cNvPr>
          <p:cNvSpPr txBox="1"/>
          <p:nvPr/>
        </p:nvSpPr>
        <p:spPr>
          <a:xfrm>
            <a:off x="384438" y="3329445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NUTRICIÓN PARENTERAL EN PACIENTE CRÍTICO</a:t>
            </a:r>
          </a:p>
        </p:txBody>
      </p:sp>
      <p:pic>
        <p:nvPicPr>
          <p:cNvPr id="10" name="Picture 8" descr="Cálculos - Iconos gratis de tecnología">
            <a:extLst>
              <a:ext uri="{FF2B5EF4-FFF2-40B4-BE49-F238E27FC236}">
                <a16:creationId xmlns:a16="http://schemas.microsoft.com/office/drawing/2014/main" id="{180BD44B-4E15-E9F0-88D8-0C0905C6E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9004" y="272484"/>
            <a:ext cx="2302163" cy="230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4EDA82-C592-66D9-FD55-8ED6F8E46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509" y="5179040"/>
            <a:ext cx="1608983" cy="12871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7821ECC-2647-C3CF-C818-36D8EB9B6C0C}"/>
              </a:ext>
            </a:extLst>
          </p:cNvPr>
          <p:cNvSpPr txBox="1"/>
          <p:nvPr/>
        </p:nvSpPr>
        <p:spPr>
          <a:xfrm>
            <a:off x="4685895" y="6098799"/>
            <a:ext cx="34163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/>
              <a:t>Médico Intensivista</a:t>
            </a:r>
            <a:endParaRPr lang="es-MX" sz="28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54A1DD9-A22D-0A7B-5489-E8755FA1F77F}"/>
              </a:ext>
            </a:extLst>
          </p:cNvPr>
          <p:cNvSpPr txBox="1"/>
          <p:nvPr/>
        </p:nvSpPr>
        <p:spPr>
          <a:xfrm>
            <a:off x="3317073" y="5437913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400" b="1" dirty="0">
                <a:solidFill>
                  <a:schemeClr val="bg1"/>
                </a:solidFill>
                <a:highlight>
                  <a:srgbClr val="FF0000"/>
                </a:highlight>
              </a:rPr>
              <a:t>Eder Zamarrón</a:t>
            </a:r>
            <a:endParaRPr lang="es-MX" sz="44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6D94C1C-6992-DA6B-E938-B7DC0563BB17}"/>
              </a:ext>
            </a:extLst>
          </p:cNvPr>
          <p:cNvSpPr txBox="1"/>
          <p:nvPr/>
        </p:nvSpPr>
        <p:spPr>
          <a:xfrm>
            <a:off x="2763509" y="1768918"/>
            <a:ext cx="6096000" cy="928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6000" b="1" dirty="0"/>
              <a:t>Taller práctico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14EE36-3BC8-63C0-D69C-E2827D317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01" r="11527" b="15455"/>
          <a:stretch/>
        </p:blipFill>
        <p:spPr>
          <a:xfrm>
            <a:off x="127334" y="241145"/>
            <a:ext cx="3864879" cy="192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68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21EA7-8072-A194-5C69-C80A255A9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05F8A61-377C-E0DE-ADB3-E87CE0635A4F}"/>
              </a:ext>
            </a:extLst>
          </p:cNvPr>
          <p:cNvSpPr txBox="1"/>
          <p:nvPr/>
        </p:nvSpPr>
        <p:spPr>
          <a:xfrm>
            <a:off x="677789" y="2517916"/>
            <a:ext cx="10267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RIESGO NUTRICIONAL</a:t>
            </a:r>
            <a:r>
              <a:rPr lang="es-MX" sz="4000" b="1" baseline="30000" dirty="0">
                <a:latin typeface="Bahnschrift" panose="020B0502040204020203" pitchFamily="34" charset="0"/>
              </a:rPr>
              <a:t>(1)</a:t>
            </a:r>
            <a:r>
              <a:rPr lang="es-MX" sz="4000" b="1" dirty="0">
                <a:latin typeface="Bahnschrift" panose="020B0502040204020203" pitchFamily="34" charset="0"/>
              </a:rPr>
              <a:t> </a:t>
            </a:r>
            <a:r>
              <a:rPr lang="es-MX" sz="2400" dirty="0"/>
              <a:t>(NUTRIC Score, GLIM, PANDORA)</a:t>
            </a:r>
            <a:endParaRPr lang="es-MX" sz="3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F6204C-854B-C8E5-210D-7E96FF8B7037}"/>
              </a:ext>
            </a:extLst>
          </p:cNvPr>
          <p:cNvSpPr txBox="1"/>
          <p:nvPr/>
        </p:nvSpPr>
        <p:spPr>
          <a:xfrm>
            <a:off x="736093" y="3344455"/>
            <a:ext cx="5928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APORTE ENERGÉTICO</a:t>
            </a:r>
            <a:r>
              <a:rPr lang="es-MX" sz="4000" b="1" baseline="30000" dirty="0">
                <a:latin typeface="Bahnschrift" panose="020B0502040204020203" pitchFamily="34" charset="0"/>
              </a:rPr>
              <a:t>(2)</a:t>
            </a:r>
            <a:r>
              <a:rPr lang="es-MX" sz="4000" b="1" dirty="0">
                <a:latin typeface="Bahnschrift" panose="020B0502040204020203" pitchFamily="34" charset="0"/>
              </a:rPr>
              <a:t> 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8E3388E-1EE7-CB4D-39D3-4A3C3C0E91EF}"/>
              </a:ext>
            </a:extLst>
          </p:cNvPr>
          <p:cNvSpPr txBox="1"/>
          <p:nvPr/>
        </p:nvSpPr>
        <p:spPr>
          <a:xfrm>
            <a:off x="1523531" y="3887402"/>
            <a:ext cx="3583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6-10 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  <a:sym typeface="Wingdings" pitchFamily="2" charset="2"/>
              </a:rPr>
              <a:t>Kcal/Kg/día</a:t>
            </a:r>
            <a:endParaRPr lang="es-MX" sz="3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41386CC-B1FD-9718-59F9-31C7A86673C9}"/>
              </a:ext>
            </a:extLst>
          </p:cNvPr>
          <p:cNvSpPr txBox="1"/>
          <p:nvPr/>
        </p:nvSpPr>
        <p:spPr>
          <a:xfrm>
            <a:off x="791740" y="4521464"/>
            <a:ext cx="52758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APORTE PROTEÍCO</a:t>
            </a:r>
            <a:r>
              <a:rPr lang="es-MX" sz="4000" b="1" baseline="30000" dirty="0">
                <a:latin typeface="Bahnschrift" panose="020B0502040204020203" pitchFamily="34" charset="0"/>
              </a:rPr>
              <a:t>(2)</a:t>
            </a:r>
            <a:r>
              <a:rPr lang="es-MX" sz="4000" b="1" dirty="0">
                <a:latin typeface="Bahnschrift" panose="020B0502040204020203" pitchFamily="34" charset="0"/>
              </a:rPr>
              <a:t> 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EC4AB9-0C00-7C05-7567-FEEFEF95F981}"/>
              </a:ext>
            </a:extLst>
          </p:cNvPr>
          <p:cNvSpPr txBox="1"/>
          <p:nvPr/>
        </p:nvSpPr>
        <p:spPr>
          <a:xfrm>
            <a:off x="1065469" y="5052142"/>
            <a:ext cx="3866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rgbClr val="FF0000">
                    <a:alpha val="25339"/>
                  </a:srgbClr>
                </a:solidFill>
                <a:latin typeface="Bahnschrift" panose="020B0502040204020203" pitchFamily="34" charset="0"/>
              </a:rPr>
              <a:t>(.2)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.4-.8 gr/Kg/día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39626F4-0CCB-890E-4D52-E89115361003}"/>
              </a:ext>
            </a:extLst>
          </p:cNvPr>
          <p:cNvSpPr txBox="1"/>
          <p:nvPr/>
        </p:nvSpPr>
        <p:spPr>
          <a:xfrm>
            <a:off x="1013764" y="5573427"/>
            <a:ext cx="566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(Reposo</a:t>
            </a:r>
            <a:r>
              <a:rPr lang="es-MX" sz="2800" dirty="0">
                <a:sym typeface="Wingdings" pitchFamily="2" charset="2"/>
              </a:rPr>
              <a:t> Movilización temprana?)</a:t>
            </a:r>
            <a:endParaRPr lang="es-MX" sz="2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8DEBDD-D3D8-F0CC-1F44-6E55E3184CB1}"/>
              </a:ext>
            </a:extLst>
          </p:cNvPr>
          <p:cNvSpPr txBox="1"/>
          <p:nvPr/>
        </p:nvSpPr>
        <p:spPr>
          <a:xfrm>
            <a:off x="7634" y="440247"/>
            <a:ext cx="12176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000" b="1" dirty="0">
                <a:solidFill>
                  <a:srgbClr val="FF0000"/>
                </a:solidFill>
                <a:latin typeface="Bahnschrift SemiCondensed" panose="020B0502040204020203" pitchFamily="34" charset="0"/>
              </a:rPr>
              <a:t>NUTRICIÓN EN PACIENTE CRÍTICO &lt;7 días</a:t>
            </a:r>
          </a:p>
        </p:txBody>
      </p:sp>
      <p:pic>
        <p:nvPicPr>
          <p:cNvPr id="1032" name="Picture 8" descr="Cálculos - Iconos gratis de tecnología">
            <a:extLst>
              <a:ext uri="{FF2B5EF4-FFF2-40B4-BE49-F238E27FC236}">
                <a16:creationId xmlns:a16="http://schemas.microsoft.com/office/drawing/2014/main" id="{AC3B8809-889B-9381-E175-9134133C3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949" y="2500584"/>
            <a:ext cx="884862" cy="88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DD6B27ED-BE31-F0B8-C6F4-B0D99C1B77C1}"/>
              </a:ext>
            </a:extLst>
          </p:cNvPr>
          <p:cNvSpPr txBox="1"/>
          <p:nvPr/>
        </p:nvSpPr>
        <p:spPr>
          <a:xfrm>
            <a:off x="210939" y="2649914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BC0634F-CFB4-BFC5-1E9B-9A6DC70C6DC0}"/>
              </a:ext>
            </a:extLst>
          </p:cNvPr>
          <p:cNvSpPr txBox="1"/>
          <p:nvPr/>
        </p:nvSpPr>
        <p:spPr>
          <a:xfrm>
            <a:off x="210939" y="3495561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FAD3CDA-B7FA-7202-3E12-CD7B7F8AF881}"/>
              </a:ext>
            </a:extLst>
          </p:cNvPr>
          <p:cNvSpPr txBox="1"/>
          <p:nvPr/>
        </p:nvSpPr>
        <p:spPr>
          <a:xfrm>
            <a:off x="208155" y="4686058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7E27881-286D-8010-B1FA-323DCE020CBC}"/>
              </a:ext>
            </a:extLst>
          </p:cNvPr>
          <p:cNvSpPr txBox="1"/>
          <p:nvPr/>
        </p:nvSpPr>
        <p:spPr>
          <a:xfrm>
            <a:off x="7673680" y="3707090"/>
            <a:ext cx="3764155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CONSEJOS</a:t>
            </a:r>
            <a:r>
              <a:rPr lang="es-MX" sz="3200" b="1" baseline="30000" dirty="0">
                <a:solidFill>
                  <a:srgbClr val="FF0000"/>
                </a:solidFill>
                <a:latin typeface="Bahnschrift" panose="020B0502040204020203" pitchFamily="34" charset="0"/>
              </a:rPr>
              <a:t>(2)</a:t>
            </a:r>
            <a:r>
              <a:rPr lang="es-MX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:</a:t>
            </a:r>
          </a:p>
          <a:p>
            <a:r>
              <a:rPr lang="es-MX" sz="200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✅ </a:t>
            </a:r>
            <a:r>
              <a:rPr lang="es-MX" sz="2000" dirty="0">
                <a:latin typeface="Bahnschrift Light SemiCondensed" panose="020B0502040204020203" pitchFamily="34" charset="0"/>
              </a:rPr>
              <a:t>Garantizar nutrición</a:t>
            </a:r>
          </a:p>
          <a:p>
            <a:r>
              <a:rPr lang="es-MX" sz="200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✅ </a:t>
            </a:r>
            <a:r>
              <a:rPr lang="es-MX" sz="2000" dirty="0">
                <a:latin typeface="Bahnschrift Light SemiCondensed" panose="020B0502040204020203" pitchFamily="34" charset="0"/>
              </a:rPr>
              <a:t>Iniciar 10-20 ml/hora </a:t>
            </a:r>
          </a:p>
          <a:p>
            <a:r>
              <a:rPr lang="es-MX" sz="200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✅ </a:t>
            </a:r>
            <a:r>
              <a:rPr lang="es-MX" sz="2000" dirty="0">
                <a:latin typeface="Bahnschrift Light SemiCondensed" panose="020B0502040204020203" pitchFamily="34" charset="0"/>
              </a:rPr>
              <a:t>Alcanzar objetivo en 5 a 7 días.</a:t>
            </a:r>
          </a:p>
          <a:p>
            <a:r>
              <a:rPr lang="es-MX" sz="200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✅ </a:t>
            </a:r>
            <a:r>
              <a:rPr lang="es-MX" sz="2000" dirty="0">
                <a:latin typeface="Bahnschrift Light SemiCondensed" panose="020B0502040204020203" pitchFamily="34" charset="0"/>
              </a:rPr>
              <a:t>Vigilar Sx. de realimentación</a:t>
            </a: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r>
              <a:rPr lang="es-MX" sz="20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 Individualice por patología</a:t>
            </a:r>
            <a:endParaRPr lang="es-MX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4972238-D504-0116-3209-F2AB896AB7B7}"/>
              </a:ext>
            </a:extLst>
          </p:cNvPr>
          <p:cNvSpPr txBox="1"/>
          <p:nvPr/>
        </p:nvSpPr>
        <p:spPr>
          <a:xfrm>
            <a:off x="208155" y="1464389"/>
            <a:ext cx="43109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b="1" dirty="0">
                <a:solidFill>
                  <a:schemeClr val="bg2">
                    <a:lumMod val="75000"/>
                  </a:schemeClr>
                </a:solidFill>
                <a:latin typeface="Bahnschrift" panose="020B0502040204020203" pitchFamily="34" charset="0"/>
              </a:rPr>
              <a:t>&gt;24 Hrs. de IOT</a:t>
            </a:r>
            <a:endParaRPr lang="es-MX" sz="4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02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10DCC-485C-69AD-9EE9-1D2F9809D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1C93478-60E6-C11D-2593-6D6A2C3EF7C9}"/>
              </a:ext>
            </a:extLst>
          </p:cNvPr>
          <p:cNvSpPr txBox="1"/>
          <p:nvPr/>
        </p:nvSpPr>
        <p:spPr>
          <a:xfrm>
            <a:off x="677789" y="2477168"/>
            <a:ext cx="10267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RIESGO NUTRICIONAL</a:t>
            </a:r>
            <a:r>
              <a:rPr lang="es-MX" sz="4000" b="1" baseline="30000" dirty="0">
                <a:latin typeface="Bahnschrift" panose="020B0502040204020203" pitchFamily="34" charset="0"/>
              </a:rPr>
              <a:t>(1)</a:t>
            </a:r>
            <a:r>
              <a:rPr lang="es-MX" sz="4000" b="1" dirty="0">
                <a:latin typeface="Bahnschrift" panose="020B0502040204020203" pitchFamily="34" charset="0"/>
              </a:rPr>
              <a:t> </a:t>
            </a:r>
            <a:r>
              <a:rPr lang="es-MX" sz="2400" dirty="0"/>
              <a:t>(NUTRIC Score, GLIM, PANDORA)</a:t>
            </a:r>
            <a:endParaRPr lang="es-MX" sz="3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F79681-0B6A-999B-9312-8858DE169166}"/>
              </a:ext>
            </a:extLst>
          </p:cNvPr>
          <p:cNvSpPr txBox="1"/>
          <p:nvPr/>
        </p:nvSpPr>
        <p:spPr>
          <a:xfrm>
            <a:off x="736093" y="3320036"/>
            <a:ext cx="6157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APORTE ENERGÉTICO</a:t>
            </a:r>
            <a:r>
              <a:rPr lang="es-MX" sz="4000" b="1" baseline="30000" dirty="0">
                <a:latin typeface="Bahnschrift" panose="020B0502040204020203" pitchFamily="34" charset="0"/>
              </a:rPr>
              <a:t>(3,4)</a:t>
            </a:r>
            <a:r>
              <a:rPr lang="es-MX" sz="4000" b="1" dirty="0">
                <a:latin typeface="Bahnschrift" panose="020B0502040204020203" pitchFamily="34" charset="0"/>
              </a:rPr>
              <a:t>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A3E26B-64D1-5814-A178-FB680CD8E835}"/>
              </a:ext>
            </a:extLst>
          </p:cNvPr>
          <p:cNvSpPr txBox="1"/>
          <p:nvPr/>
        </p:nvSpPr>
        <p:spPr>
          <a:xfrm>
            <a:off x="1523531" y="3862983"/>
            <a:ext cx="6001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10 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  <a:sym typeface="Wingdings" pitchFamily="2" charset="2"/>
              </a:rPr>
              <a:t>Kcal/Kg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 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  <a:sym typeface="Wingdings" pitchFamily="2" charset="2"/>
              </a:rPr>
              <a:t> 20</a:t>
            </a:r>
            <a:r>
              <a:rPr lang="es-MX" sz="3600" b="1" dirty="0">
                <a:solidFill>
                  <a:srgbClr val="FF0000">
                    <a:alpha val="20048"/>
                  </a:srgbClr>
                </a:solidFill>
                <a:latin typeface="Bahnschrift" panose="020B0502040204020203" pitchFamily="34" charset="0"/>
                <a:sym typeface="Wingdings" pitchFamily="2" charset="2"/>
              </a:rPr>
              <a:t>-25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  <a:sym typeface="Wingdings" pitchFamily="2" charset="2"/>
              </a:rPr>
              <a:t> Kcal/Kg</a:t>
            </a:r>
            <a:endParaRPr lang="es-MX" sz="3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3D5F75A-7E35-1FAB-7B33-4240AFF03841}"/>
              </a:ext>
            </a:extLst>
          </p:cNvPr>
          <p:cNvSpPr txBox="1"/>
          <p:nvPr/>
        </p:nvSpPr>
        <p:spPr>
          <a:xfrm>
            <a:off x="791740" y="4497045"/>
            <a:ext cx="5413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ahnschrift" panose="020B0502040204020203" pitchFamily="34" charset="0"/>
              </a:rPr>
              <a:t>APORTE PROTEÍCO</a:t>
            </a:r>
            <a:r>
              <a:rPr lang="es-MX" sz="4000" b="1" baseline="30000" dirty="0">
                <a:latin typeface="Bahnschrift" panose="020B0502040204020203" pitchFamily="34" charset="0"/>
              </a:rPr>
              <a:t>(3,4)</a:t>
            </a:r>
            <a:r>
              <a:rPr lang="es-MX" sz="4000" b="1" dirty="0">
                <a:latin typeface="Bahnschrift" panose="020B0502040204020203" pitchFamily="34" charset="0"/>
              </a:rPr>
              <a:t>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2DFD00C-1FCC-B908-9281-2B445FBCEF2C}"/>
              </a:ext>
            </a:extLst>
          </p:cNvPr>
          <p:cNvSpPr txBox="1"/>
          <p:nvPr/>
        </p:nvSpPr>
        <p:spPr>
          <a:xfrm>
            <a:off x="1467748" y="4967826"/>
            <a:ext cx="6409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</a:rPr>
              <a:t>.6-.8 gr/Kg/dia </a:t>
            </a:r>
            <a:r>
              <a:rPr lang="es-MX" sz="3600" b="1" dirty="0">
                <a:solidFill>
                  <a:srgbClr val="FF0000"/>
                </a:solidFill>
                <a:latin typeface="Bahnschrift" panose="020B0502040204020203" pitchFamily="34" charset="0"/>
                <a:sym typeface="Wingdings" pitchFamily="2" charset="2"/>
              </a:rPr>
              <a:t> 1.2 gr/kg/día</a:t>
            </a:r>
            <a:endParaRPr lang="es-MX" sz="3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2238C4-405D-1604-8FC1-92E953DE58CE}"/>
              </a:ext>
            </a:extLst>
          </p:cNvPr>
          <p:cNvSpPr txBox="1"/>
          <p:nvPr/>
        </p:nvSpPr>
        <p:spPr>
          <a:xfrm>
            <a:off x="1010393" y="5611004"/>
            <a:ext cx="6622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(</a:t>
            </a:r>
            <a:r>
              <a:rPr lang="es-MX" sz="2800" dirty="0">
                <a:sym typeface="Wingdings" pitchFamily="2" charset="2"/>
              </a:rPr>
              <a:t>Movilización temprana  Rehabilitación)</a:t>
            </a:r>
            <a:endParaRPr lang="es-MX" sz="2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D099995-F09A-1768-2A68-8A68F30E035C}"/>
              </a:ext>
            </a:extLst>
          </p:cNvPr>
          <p:cNvSpPr txBox="1"/>
          <p:nvPr/>
        </p:nvSpPr>
        <p:spPr>
          <a:xfrm>
            <a:off x="0" y="457598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>NUTRICIÓN EN PACIENTE CRÍTICO &gt;5-7 días</a:t>
            </a:r>
          </a:p>
        </p:txBody>
      </p:sp>
      <p:pic>
        <p:nvPicPr>
          <p:cNvPr id="1032" name="Picture 8" descr="Cálculos - Iconos gratis de tecnología">
            <a:extLst>
              <a:ext uri="{FF2B5EF4-FFF2-40B4-BE49-F238E27FC236}">
                <a16:creationId xmlns:a16="http://schemas.microsoft.com/office/drawing/2014/main" id="{F2ED9D48-71F8-2F46-EEE4-BA212B424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946" y="2362968"/>
            <a:ext cx="884862" cy="88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FED96E4A-71E6-D62E-001C-461C87F2586B}"/>
              </a:ext>
            </a:extLst>
          </p:cNvPr>
          <p:cNvSpPr txBox="1"/>
          <p:nvPr/>
        </p:nvSpPr>
        <p:spPr>
          <a:xfrm>
            <a:off x="210939" y="2609166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1355D8D-9D60-7E06-F589-A3F4EC9E3C87}"/>
              </a:ext>
            </a:extLst>
          </p:cNvPr>
          <p:cNvSpPr txBox="1"/>
          <p:nvPr/>
        </p:nvSpPr>
        <p:spPr>
          <a:xfrm>
            <a:off x="210939" y="3471142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879529B-BADB-DD74-8DB4-B9ED84B72088}"/>
              </a:ext>
            </a:extLst>
          </p:cNvPr>
          <p:cNvSpPr txBox="1"/>
          <p:nvPr/>
        </p:nvSpPr>
        <p:spPr>
          <a:xfrm>
            <a:off x="208155" y="4661639"/>
            <a:ext cx="485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endParaRPr lang="es-MX" sz="28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A569F7F-5A79-D698-DDF2-A7B33377E184}"/>
              </a:ext>
            </a:extLst>
          </p:cNvPr>
          <p:cNvSpPr txBox="1"/>
          <p:nvPr/>
        </p:nvSpPr>
        <p:spPr>
          <a:xfrm>
            <a:off x="8343539" y="4015308"/>
            <a:ext cx="3450799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CONSEJOS:</a:t>
            </a:r>
          </a:p>
          <a:p>
            <a:r>
              <a:rPr lang="es-MX" sz="200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✅ </a:t>
            </a:r>
            <a:r>
              <a:rPr lang="es-MX" sz="2000" dirty="0">
                <a:latin typeface="Bahnschrift Light SemiCondensed" panose="020B0502040204020203" pitchFamily="34" charset="0"/>
              </a:rPr>
              <a:t>Garantizar nutrición</a:t>
            </a: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r>
              <a:rPr lang="es-MX" sz="20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 Individualice por patología</a:t>
            </a: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r>
              <a:rPr lang="es-MX" sz="20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 Calorimetría indirecta</a:t>
            </a:r>
            <a:endParaRPr lang="es-MX" sz="2000" dirty="0"/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Apple Color Emoji" pitchFamily="2" charset="0"/>
              </a:rPr>
              <a:t>✅</a:t>
            </a:r>
            <a:r>
              <a:rPr lang="es-MX" sz="20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 Balance nitrogenado poco útil</a:t>
            </a:r>
            <a:endParaRPr lang="es-MX" sz="20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CE3C581-125B-6FB4-0DB1-1A679A89FFD5}"/>
              </a:ext>
            </a:extLst>
          </p:cNvPr>
          <p:cNvSpPr txBox="1"/>
          <p:nvPr/>
        </p:nvSpPr>
        <p:spPr>
          <a:xfrm>
            <a:off x="405102" y="1432858"/>
            <a:ext cx="84767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b="1" dirty="0">
                <a:solidFill>
                  <a:schemeClr val="bg2">
                    <a:lumMod val="75000"/>
                  </a:schemeClr>
                </a:solidFill>
                <a:latin typeface="Bahnschrift" panose="020B0502040204020203" pitchFamily="34" charset="0"/>
              </a:rPr>
              <a:t>(Controlada la enfermedad crítica)</a:t>
            </a:r>
            <a:endParaRPr lang="es-MX" sz="40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65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87BB0-49CA-5C7C-F32C-5F4DA80C7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B760FECA-89A6-6A9B-E648-A239E9A6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358" r="4434"/>
          <a:stretch/>
        </p:blipFill>
        <p:spPr>
          <a:xfrm>
            <a:off x="6084962" y="379008"/>
            <a:ext cx="5900489" cy="2437686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BBF2A53-26AB-AC84-74E8-6F75E77517C5}"/>
              </a:ext>
            </a:extLst>
          </p:cNvPr>
          <p:cNvCxnSpPr>
            <a:cxnSpLocks/>
          </p:cNvCxnSpPr>
          <p:nvPr/>
        </p:nvCxnSpPr>
        <p:spPr>
          <a:xfrm>
            <a:off x="8713558" y="1339537"/>
            <a:ext cx="31118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5674E1A9-A032-C9B5-EBDD-375CAAD3C46B}"/>
              </a:ext>
            </a:extLst>
          </p:cNvPr>
          <p:cNvCxnSpPr>
            <a:cxnSpLocks/>
          </p:cNvCxnSpPr>
          <p:nvPr/>
        </p:nvCxnSpPr>
        <p:spPr>
          <a:xfrm>
            <a:off x="6380042" y="1696705"/>
            <a:ext cx="8610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id="{C55F21BF-ADB2-EB33-1EFF-AF83CA180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41" y="24866"/>
            <a:ext cx="5972566" cy="2886036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B13114AB-5DB6-B34F-0FE1-6AB2AF454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59" y="2910902"/>
            <a:ext cx="11730682" cy="3916922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E5A63963-8DC9-A723-855E-97C1C2069298}"/>
              </a:ext>
            </a:extLst>
          </p:cNvPr>
          <p:cNvSpPr/>
          <p:nvPr/>
        </p:nvSpPr>
        <p:spPr>
          <a:xfrm>
            <a:off x="6380042" y="379008"/>
            <a:ext cx="1108153" cy="312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288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AFC6FC1-64B9-6F74-C908-2F55022EB19D}"/>
              </a:ext>
            </a:extLst>
          </p:cNvPr>
          <p:cNvSpPr txBox="1"/>
          <p:nvPr/>
        </p:nvSpPr>
        <p:spPr>
          <a:xfrm>
            <a:off x="673443" y="713069"/>
            <a:ext cx="10845114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800" b="1" dirty="0"/>
              <a:t>REFERENCIAS:</a:t>
            </a:r>
          </a:p>
          <a:p>
            <a:pPr marL="457200" indent="-457200" algn="just">
              <a:buAutoNum type="arabicPeriod"/>
            </a:pPr>
            <a:r>
              <a:rPr lang="es-MX" sz="2200" dirty="0"/>
              <a:t>ESPEN 2024</a:t>
            </a:r>
          </a:p>
          <a:p>
            <a:pPr marL="457200" indent="-457200" algn="just">
              <a:buAutoNum type="arabicPeriod"/>
            </a:pPr>
            <a:r>
              <a:rPr lang="es-MX" sz="2200" dirty="0"/>
              <a:t>Reignier J, Plantefeve G, Mira JP, et al. Low versus standard calorie and protein feeding in ventilated adults with shock: a randomised, controlled, multicentre, open label, parallel group trial (NUTRIREA-3). Lancet Respir Med. 2023;2600(23):1-11. doi:10.1016/S2213-2600(23)00092-9.</a:t>
            </a:r>
          </a:p>
          <a:p>
            <a:pPr marL="457200" indent="-457200" algn="just">
              <a:buAutoNum type="arabicPeriod"/>
            </a:pPr>
            <a:r>
              <a:rPr lang="es-MX" sz="2200" dirty="0"/>
              <a:t>Zheng-Yii Lee†, Charles Chin Han Lew†, Mette M Berger, Aileen Hill, Christian Stoppe. Nutrition during the acute phase of critical illness: discussions on NUTRIREA-3. Lancet Respir Med. May 24, 2023. https://doi.org/10.1016/ S2213-2600(23)00214-X.</a:t>
            </a:r>
          </a:p>
          <a:p>
            <a:pPr marL="457200" indent="-457200" algn="just">
              <a:buAutoNum type="arabicPeriod"/>
            </a:pPr>
            <a:r>
              <a:rPr lang="es-MX" sz="2200" dirty="0"/>
              <a:t>De Azevedo et al. High-protein intake and early exercise in adult intensive care patients: a prospective, randomized controlled trial to evaluate the impact on functional outcomes BMC Anesthesiol (2021) 21:283 https://doi.org/10.1186/s12871-021-01492-6</a:t>
            </a:r>
          </a:p>
          <a:p>
            <a:pPr marL="457200" indent="-457200" algn="just">
              <a:buAutoNum type="arabicPeriod"/>
            </a:pPr>
            <a:r>
              <a:rPr lang="es-MX" sz="2200" i="0" u="none" strike="noStrike" dirty="0">
                <a:effectLst/>
              </a:rPr>
              <a:t>Martin Matejovic et al. Medical nutrition therapy and clinical outcomes in critically ill adults: a European multinational, prospective observational cohort study (EuroPN). Crit Care. 2022. </a:t>
            </a:r>
          </a:p>
        </p:txBody>
      </p:sp>
    </p:spTree>
    <p:extLst>
      <p:ext uri="{BB962C8B-B14F-4D97-AF65-F5344CB8AC3E}">
        <p14:creationId xmlns:p14="http://schemas.microsoft.com/office/powerpoint/2010/main" val="34462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5680BB6-848B-AD88-BEFF-B0716218B694}"/>
              </a:ext>
            </a:extLst>
          </p:cNvPr>
          <p:cNvSpPr txBox="1"/>
          <p:nvPr/>
        </p:nvSpPr>
        <p:spPr>
          <a:xfrm>
            <a:off x="895907" y="1896721"/>
            <a:ext cx="104001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Masculino de 35 años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Pancreatitis Severa por Alcohol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LRA y SDRA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En VM invasiva, en prono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Vasopresores: Norepinefrina – Vasopresina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Peso 74 kg., IMC 22 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s-MX" sz="4000" dirty="0"/>
              <a:t>Llenado capilar 2 seg, Lactato 0.8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FBBE75-0A2A-8A8D-A5FB-890DF06DFC31}"/>
              </a:ext>
            </a:extLst>
          </p:cNvPr>
          <p:cNvSpPr txBox="1"/>
          <p:nvPr/>
        </p:nvSpPr>
        <p:spPr>
          <a:xfrm>
            <a:off x="608473" y="151180"/>
            <a:ext cx="109750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b="1" dirty="0">
                <a:solidFill>
                  <a:srgbClr val="FF0000"/>
                </a:solidFill>
              </a:rPr>
              <a:t>Caso clínico</a:t>
            </a:r>
          </a:p>
        </p:txBody>
      </p:sp>
    </p:spTree>
    <p:extLst>
      <p:ext uri="{BB962C8B-B14F-4D97-AF65-F5344CB8AC3E}">
        <p14:creationId xmlns:p14="http://schemas.microsoft.com/office/powerpoint/2010/main" val="342581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2C6C-E4EE-C4EC-8ED4-46DF41FF8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6E0924-3A60-2347-5F89-855BE9DDFC0E}"/>
              </a:ext>
            </a:extLst>
          </p:cNvPr>
          <p:cNvSpPr txBox="1"/>
          <p:nvPr/>
        </p:nvSpPr>
        <p:spPr>
          <a:xfrm>
            <a:off x="608473" y="1774628"/>
            <a:ext cx="109750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b="1" dirty="0">
                <a:solidFill>
                  <a:srgbClr val="FF0000"/>
                </a:solidFill>
              </a:rPr>
              <a:t>¿Se puede iniciar Nutrición Enteral?</a:t>
            </a:r>
          </a:p>
        </p:txBody>
      </p:sp>
    </p:spTree>
    <p:extLst>
      <p:ext uri="{BB962C8B-B14F-4D97-AF65-F5344CB8AC3E}">
        <p14:creationId xmlns:p14="http://schemas.microsoft.com/office/powerpoint/2010/main" val="335021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18CFA77-712A-F66E-8688-C16174C6F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5029" y="2042146"/>
            <a:ext cx="10161942" cy="43765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195179C-9B4B-834C-3C6A-C2DBF482A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4" y="159685"/>
            <a:ext cx="6245658" cy="164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85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FC78C5-ED4B-A77A-4B76-9A35F17A1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09" b="3553"/>
          <a:stretch/>
        </p:blipFill>
        <p:spPr>
          <a:xfrm>
            <a:off x="3048" y="-36492"/>
            <a:ext cx="12188952" cy="685800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19E5CFB-5574-9B7B-7493-577D01F1A05D}"/>
              </a:ext>
            </a:extLst>
          </p:cNvPr>
          <p:cNvSpPr txBox="1"/>
          <p:nvPr/>
        </p:nvSpPr>
        <p:spPr>
          <a:xfrm>
            <a:off x="1" y="4555626"/>
            <a:ext cx="1219199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altLang="es-ES_tradnl" sz="166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Iniciar NPT</a:t>
            </a:r>
            <a:endParaRPr lang="es-MX" sz="16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Título">
            <a:extLst>
              <a:ext uri="{FF2B5EF4-FFF2-40B4-BE49-F238E27FC236}">
                <a16:creationId xmlns:a16="http://schemas.microsoft.com/office/drawing/2014/main" id="{6C280A97-AF35-ED02-A734-DDBBAE52C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2768"/>
            <a:ext cx="12192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s-MX" altLang="es-ES_tradnl" sz="11500" b="1" dirty="0">
                <a:solidFill>
                  <a:srgbClr val="FF0000"/>
                </a:solidFill>
                <a:latin typeface="Bahnschrift" panose="020B0502040204020203" pitchFamily="34" charset="0"/>
                <a:cs typeface="Krungthep" panose="02000400000000000000" pitchFamily="2" charset="-34"/>
              </a:rPr>
              <a:t>Objetivos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CB691E2-E494-AF1E-47D4-41764232A501}"/>
              </a:ext>
            </a:extLst>
          </p:cNvPr>
          <p:cNvSpPr txBox="1"/>
          <p:nvPr/>
        </p:nvSpPr>
        <p:spPr>
          <a:xfrm>
            <a:off x="772080" y="2184946"/>
            <a:ext cx="108949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 algn="just" eaLnBrk="1" hangingPunct="1">
              <a:buAutoNum type="arabicPeriod"/>
            </a:pPr>
            <a:r>
              <a:rPr lang="es-MX" altLang="es-ES_tradnl" sz="4800" dirty="0">
                <a:latin typeface="DIN Alternate" panose="020B0500000000000000" pitchFamily="34" charset="77"/>
              </a:rPr>
              <a:t>Cálculo del requerimiento de calorías totales</a:t>
            </a:r>
          </a:p>
          <a:p>
            <a:pPr marL="914400" indent="-914400" algn="just" eaLnBrk="1" hangingPunct="1">
              <a:buAutoNum type="arabicPeriod"/>
            </a:pPr>
            <a:r>
              <a:rPr lang="es-MX" altLang="es-ES_tradnl" sz="4800" dirty="0">
                <a:latin typeface="DIN Alternate" panose="020B0500000000000000" pitchFamily="34" charset="77"/>
              </a:rPr>
              <a:t>Cálculo del requerimiento de calorías proteicas y gramos de Nitrógeno</a:t>
            </a:r>
          </a:p>
          <a:p>
            <a:pPr marL="914400" indent="-914400" algn="just" eaLnBrk="1" hangingPunct="1">
              <a:buAutoNum type="arabicPeriod"/>
            </a:pPr>
            <a:r>
              <a:rPr lang="es-MX" altLang="es-ES_tradnl" sz="4800" dirty="0">
                <a:latin typeface="DIN Alternate" panose="020B0500000000000000" pitchFamily="34" charset="77"/>
              </a:rPr>
              <a:t>Cálculo de calorías no proteicas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Título">
            <a:extLst>
              <a:ext uri="{FF2B5EF4-FFF2-40B4-BE49-F238E27FC236}">
                <a16:creationId xmlns:a16="http://schemas.microsoft.com/office/drawing/2014/main" id="{FFD9CAC8-682C-28FE-89DC-B8FFF769A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888"/>
            <a:ext cx="12192000" cy="18589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s-MX" altLang="es-ES_tradnl" sz="8000" b="1" dirty="0">
                <a:solidFill>
                  <a:srgbClr val="FF0000"/>
                </a:solidFill>
                <a:latin typeface="DIN Alternate" panose="020B0500000000000000" pitchFamily="34" charset="77"/>
                <a:cs typeface="Krungthep" panose="02000400000000000000" pitchFamily="2" charset="-34"/>
              </a:rPr>
              <a:t>1. Calcular calorías totales</a:t>
            </a:r>
          </a:p>
        </p:txBody>
      </p:sp>
      <p:sp>
        <p:nvSpPr>
          <p:cNvPr id="17410" name="2 Marcador de contenido">
            <a:extLst>
              <a:ext uri="{FF2B5EF4-FFF2-40B4-BE49-F238E27FC236}">
                <a16:creationId xmlns:a16="http://schemas.microsoft.com/office/drawing/2014/main" id="{A7B5A70A-C492-1766-D2DD-310AB949A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74850"/>
            <a:ext cx="12192000" cy="4525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altLang="es-ES_tradnl" sz="7200" b="1" dirty="0">
                <a:solidFill>
                  <a:srgbClr val="0070C0"/>
                </a:solidFill>
              </a:rPr>
              <a:t>6-20 </a:t>
            </a:r>
            <a:r>
              <a:rPr lang="es-MX" altLang="es-ES_tradnl" sz="7200" b="1" dirty="0">
                <a:solidFill>
                  <a:srgbClr val="0070C0">
                    <a:alpha val="12767"/>
                  </a:srgbClr>
                </a:solidFill>
              </a:rPr>
              <a:t>(25) </a:t>
            </a:r>
            <a:r>
              <a:rPr lang="es-MX" altLang="es-ES_tradnl" sz="7200" b="1" dirty="0">
                <a:solidFill>
                  <a:srgbClr val="0070C0"/>
                </a:solidFill>
              </a:rPr>
              <a:t>Cal/kg/día</a:t>
            </a:r>
          </a:p>
          <a:p>
            <a:pPr marL="0" indent="0" algn="ctr">
              <a:buNone/>
            </a:pPr>
            <a:endParaRPr lang="es-MX" altLang="es-ES_tradnl" dirty="0"/>
          </a:p>
          <a:p>
            <a:pPr marL="0" indent="0" algn="ctr">
              <a:buNone/>
            </a:pPr>
            <a:r>
              <a:rPr lang="es-MX" altLang="es-ES_tradnl" sz="4800" dirty="0"/>
              <a:t>15 Cal*74 kg</a:t>
            </a:r>
          </a:p>
          <a:p>
            <a:pPr marL="0" indent="0" algn="ctr">
              <a:buNone/>
            </a:pPr>
            <a:r>
              <a:rPr lang="es-MX" altLang="es-ES_tradnl" sz="3200" dirty="0"/>
              <a:t>Igual a</a:t>
            </a:r>
          </a:p>
          <a:p>
            <a:pPr marL="0" indent="0" algn="ctr">
              <a:buNone/>
            </a:pPr>
            <a:r>
              <a:rPr lang="es-MX" altLang="es-ES_tradnl" sz="8000" b="1" dirty="0"/>
              <a:t>1110 Cal totales.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77AE1B5-E021-0DF0-5213-73C5F4A4D720}"/>
              </a:ext>
            </a:extLst>
          </p:cNvPr>
          <p:cNvSpPr txBox="1"/>
          <p:nvPr/>
        </p:nvSpPr>
        <p:spPr>
          <a:xfrm>
            <a:off x="270934" y="380522"/>
            <a:ext cx="11650132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ES_tradnl" sz="60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2. Calcular calorías proteicas</a:t>
            </a:r>
            <a:endParaRPr lang="es-MX" sz="6000" b="1" dirty="0">
              <a:solidFill>
                <a:srgbClr val="0070C0"/>
              </a:solidFill>
              <a:latin typeface="Bahnschrift" panose="020B0502040204020203" pitchFamily="34" charset="0"/>
            </a:endParaRPr>
          </a:p>
          <a:p>
            <a:pPr algn="ctr">
              <a:defRPr/>
            </a:pPr>
            <a:r>
              <a:rPr lang="es-MX" sz="6000" b="1" dirty="0">
                <a:solidFill>
                  <a:srgbClr val="0070C0"/>
                </a:solidFill>
                <a:latin typeface="Bahnschrift" panose="020B0502040204020203" pitchFamily="34" charset="0"/>
              </a:rPr>
              <a:t>0.4-1.2 g/Kg/día</a:t>
            </a:r>
          </a:p>
          <a:p>
            <a:pPr algn="ctr">
              <a:defRPr/>
            </a:pPr>
            <a:endParaRPr lang="es-MX" sz="2400" dirty="0">
              <a:latin typeface="Bahnschrift" panose="020B0502040204020203" pitchFamily="34" charset="0"/>
            </a:endParaRPr>
          </a:p>
          <a:p>
            <a:pPr marL="457200" lvl="1" indent="0" algn="ctr">
              <a:buNone/>
              <a:defRPr/>
            </a:pPr>
            <a:r>
              <a:rPr lang="es-MX" sz="2800" dirty="0">
                <a:latin typeface="Bahnschrift" panose="020B0502040204020203" pitchFamily="34" charset="0"/>
              </a:rPr>
              <a:t>Nuestro paciente que pesa 74 kg y que en este momento no está tolerando la dieta enteral.</a:t>
            </a:r>
          </a:p>
          <a:p>
            <a:pPr marL="457200" lvl="1" indent="0" algn="ctr">
              <a:buNone/>
              <a:defRPr/>
            </a:pPr>
            <a:endParaRPr lang="es-MX" sz="2000" dirty="0">
              <a:latin typeface="Bahnschrift" panose="020B0502040204020203" pitchFamily="34" charset="0"/>
            </a:endParaRPr>
          </a:p>
          <a:p>
            <a:pPr marL="457200" lvl="1" indent="0" algn="ctr">
              <a:buNone/>
              <a:defRPr/>
            </a:pPr>
            <a:r>
              <a:rPr lang="es-MX" sz="4800" b="1" dirty="0">
                <a:latin typeface="Bahnschrift" panose="020B0502040204020203" pitchFamily="34" charset="0"/>
              </a:rPr>
              <a:t>0.6 g*74 Kg = 44.4 g de proteínas/día</a:t>
            </a:r>
          </a:p>
          <a:p>
            <a:pPr marL="457200" lvl="1" indent="0" algn="ctr">
              <a:buNone/>
              <a:defRPr/>
            </a:pPr>
            <a:r>
              <a:rPr lang="es-MX" sz="3600" dirty="0">
                <a:latin typeface="Bahnschrift" panose="020B0502040204020203" pitchFamily="34" charset="0"/>
              </a:rPr>
              <a:t>1 g de proteínas= 4 Cal</a:t>
            </a:r>
          </a:p>
          <a:p>
            <a:pPr marL="457200" lvl="1" indent="0" algn="ctr">
              <a:buNone/>
              <a:defRPr/>
            </a:pPr>
            <a:r>
              <a:rPr lang="es-MX" sz="4800" b="1" dirty="0">
                <a:latin typeface="Bahnschrift" panose="020B0502040204020203" pitchFamily="34" charset="0"/>
              </a:rPr>
              <a:t>44.4 g * 4 Cal= 177.6 Cal proteicas</a:t>
            </a:r>
          </a:p>
          <a:p>
            <a:pPr marL="457200" lvl="1" indent="0" algn="ctr">
              <a:buNone/>
              <a:defRPr/>
            </a:pPr>
            <a:endParaRPr lang="es-MX" dirty="0">
              <a:latin typeface="Bahnschrift" panose="020B0502040204020203" pitchFamily="34" charset="0"/>
            </a:endParaRPr>
          </a:p>
          <a:p>
            <a:pPr marL="457200" lvl="1" indent="0" algn="ctr">
              <a:buNone/>
              <a:defRPr/>
            </a:pPr>
            <a:endParaRPr lang="es-MX" sz="4000" u="sng" dirty="0">
              <a:latin typeface="Bahnschrift" panose="020B0502040204020203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915F88B-C1A4-CD5B-A7E3-21BC5F3D4C02}"/>
              </a:ext>
            </a:extLst>
          </p:cNvPr>
          <p:cNvSpPr/>
          <p:nvPr/>
        </p:nvSpPr>
        <p:spPr>
          <a:xfrm>
            <a:off x="829733" y="3615265"/>
            <a:ext cx="10752667" cy="23960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C6E4EE-7C4B-3B70-03AA-535F51ED59C9}"/>
              </a:ext>
            </a:extLst>
          </p:cNvPr>
          <p:cNvSpPr txBox="1"/>
          <p:nvPr/>
        </p:nvSpPr>
        <p:spPr>
          <a:xfrm>
            <a:off x="321734" y="720566"/>
            <a:ext cx="11548532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buNone/>
            </a:pPr>
            <a:r>
              <a:rPr lang="es-MX" altLang="es-ES_tradnl" sz="60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¿Cuántos gramos de Nitrógeno?</a:t>
            </a:r>
            <a:endParaRPr lang="es-MX" altLang="es-ES_tradnl" sz="6000" b="1" dirty="0">
              <a:latin typeface="Bahnschrift" panose="020B0502040204020203" pitchFamily="34" charset="0"/>
            </a:endParaRPr>
          </a:p>
          <a:p>
            <a:pPr marL="0" lvl="1" indent="0" algn="ctr">
              <a:buNone/>
            </a:pPr>
            <a:endParaRPr lang="es-MX" altLang="es-ES_tradnl" b="1" dirty="0">
              <a:latin typeface="Bahnschrift" panose="020B0502040204020203" pitchFamily="34" charset="0"/>
            </a:endParaRPr>
          </a:p>
          <a:p>
            <a:pPr marL="0" lvl="1" indent="0" algn="ctr">
              <a:buNone/>
            </a:pPr>
            <a:r>
              <a:rPr lang="es-MX" altLang="es-ES_tradnl" sz="4800" b="1" dirty="0">
                <a:latin typeface="Bahnschrift" panose="020B0502040204020203" pitchFamily="34" charset="0"/>
              </a:rPr>
              <a:t>44.4 g prot * 4 Cal= 177.6 Cal proteicas</a:t>
            </a:r>
            <a:endParaRPr lang="es-MX" altLang="es-ES_tradnl" sz="2800" b="1" dirty="0"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r>
              <a:rPr lang="es-MX" altLang="es-ES_tradnl" sz="2800" b="1" dirty="0">
                <a:latin typeface="Bahnschrift" panose="020B0502040204020203" pitchFamily="34" charset="0"/>
              </a:rPr>
              <a:t>1 g de Nitrógeno es igual a 6.25 g de proteínas</a:t>
            </a:r>
          </a:p>
          <a:p>
            <a:pPr marL="0" indent="0" algn="ctr">
              <a:buNone/>
            </a:pPr>
            <a:endParaRPr lang="es-MX" altLang="es-ES_tradnl" sz="2800" b="1" dirty="0"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r>
              <a:rPr lang="es-MX" altLang="es-ES_tradnl" sz="3200" b="1" dirty="0">
                <a:latin typeface="Bahnschrift" panose="020B0502040204020203" pitchFamily="34" charset="0"/>
              </a:rPr>
              <a:t>Entonces:</a:t>
            </a:r>
          </a:p>
          <a:p>
            <a:pPr marL="0" indent="0" algn="ctr">
              <a:buNone/>
            </a:pPr>
            <a:r>
              <a:rPr lang="es-MX" altLang="es-ES_tradnl" sz="6600" b="1" dirty="0">
                <a:latin typeface="Bahnschrift" panose="020B0502040204020203" pitchFamily="34" charset="0"/>
              </a:rPr>
              <a:t>6.25 g prot </a:t>
            </a:r>
            <a:r>
              <a:rPr lang="es-MX" altLang="es-ES_tradnl" sz="6600" b="1" dirty="0">
                <a:latin typeface="Bahnschrift" panose="020B0502040204020203" pitchFamily="34" charset="0"/>
                <a:sym typeface="Wingdings" pitchFamily="2" charset="2"/>
              </a:rPr>
              <a:t>= </a:t>
            </a:r>
            <a:r>
              <a:rPr lang="es-MX" altLang="es-ES_tradnl" sz="6600" b="1" dirty="0">
                <a:latin typeface="Bahnschrift" panose="020B0502040204020203" pitchFamily="34" charset="0"/>
              </a:rPr>
              <a:t>1 g N</a:t>
            </a:r>
          </a:p>
          <a:p>
            <a:pPr marL="0" indent="0" algn="ctr">
              <a:buNone/>
            </a:pPr>
            <a:r>
              <a:rPr lang="es-MX" altLang="es-ES_tradnl" sz="6600" b="1" dirty="0">
                <a:solidFill>
                  <a:srgbClr val="FF0000"/>
                </a:solidFill>
                <a:latin typeface="Bahnschrift" panose="020B0502040204020203" pitchFamily="34" charset="0"/>
              </a:rPr>
              <a:t>44.4 g prot= </a:t>
            </a:r>
            <a:r>
              <a:rPr lang="es-MX" altLang="es-ES_tradnl" sz="66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7.1 gr N</a:t>
            </a:r>
            <a:endParaRPr lang="es-MX" altLang="es-ES_tradnl" sz="6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3D2C46-E1A9-F7A8-93F8-82F44254C670}"/>
              </a:ext>
            </a:extLst>
          </p:cNvPr>
          <p:cNvSpPr/>
          <p:nvPr/>
        </p:nvSpPr>
        <p:spPr>
          <a:xfrm>
            <a:off x="2302932" y="4021667"/>
            <a:ext cx="7552268" cy="20833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901B68F-2500-6509-A141-9A0A8A01B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5" t="12496" r="25926" b="24391"/>
          <a:stretch/>
        </p:blipFill>
        <p:spPr bwMode="auto">
          <a:xfrm>
            <a:off x="0" y="826201"/>
            <a:ext cx="2629882" cy="57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02D37B1-1645-19F5-D18D-6C58F093AAF1}"/>
              </a:ext>
            </a:extLst>
          </p:cNvPr>
          <p:cNvSpPr txBox="1"/>
          <p:nvPr/>
        </p:nvSpPr>
        <p:spPr>
          <a:xfrm>
            <a:off x="1080558" y="166568"/>
            <a:ext cx="10430933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MX" altLang="es-ES_tradnl" sz="72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Cálculo de aminoácidos</a:t>
            </a:r>
            <a:endParaRPr lang="es-MX" altLang="es-ES_tradnl" sz="7200" b="1" dirty="0">
              <a:latin typeface="Bahnschrift" panose="020B0502040204020203" pitchFamily="34" charset="0"/>
            </a:endParaRPr>
          </a:p>
          <a:p>
            <a:pPr marL="0" indent="0" algn="ctr">
              <a:buNone/>
            </a:pPr>
            <a:r>
              <a:rPr lang="es-MX" altLang="es-ES_tradnl" sz="4400" dirty="0">
                <a:latin typeface="Bahnschrift" panose="020B0502040204020203" pitchFamily="34" charset="0"/>
              </a:rPr>
              <a:t>44.4 gr. de proteínas</a:t>
            </a:r>
          </a:p>
          <a:p>
            <a:pPr marL="0" indent="0" algn="ctr">
              <a:buNone/>
            </a:pPr>
            <a:r>
              <a:rPr lang="es-MX" altLang="es-ES_tradnl" sz="2800" dirty="0">
                <a:latin typeface="Bahnschrift" panose="020B0502040204020203" pitchFamily="34" charset="0"/>
              </a:rPr>
              <a:t>Entonces</a:t>
            </a:r>
            <a:r>
              <a:rPr lang="es-MX" altLang="es-ES_tradnl" sz="4400" dirty="0">
                <a:latin typeface="Bahnschrift" panose="020B0502040204020203" pitchFamily="34" charset="0"/>
              </a:rPr>
              <a:t> </a:t>
            </a:r>
          </a:p>
          <a:p>
            <a:pPr marL="0" indent="0" algn="ctr">
              <a:buNone/>
            </a:pPr>
            <a:r>
              <a:rPr lang="es-MX" altLang="es-ES_tradnl" sz="3600" b="1" dirty="0">
                <a:solidFill>
                  <a:srgbClr val="0070C0"/>
                </a:solidFill>
                <a:latin typeface="Bahnschrift" panose="020B0502040204020203" pitchFamily="34" charset="0"/>
              </a:rPr>
              <a:t>100 ml de aminoácidos al 8.5%=</a:t>
            </a:r>
          </a:p>
          <a:p>
            <a:pPr marL="0" indent="0" algn="ctr">
              <a:buNone/>
            </a:pPr>
            <a:r>
              <a:rPr lang="es-MX" altLang="es-ES_tradnl" sz="3600" b="1" dirty="0">
                <a:solidFill>
                  <a:srgbClr val="0070C0"/>
                </a:solidFill>
                <a:latin typeface="Bahnschrift" panose="020B0502040204020203" pitchFamily="34" charset="0"/>
              </a:rPr>
              <a:t>8.5 g de proteínas</a:t>
            </a:r>
          </a:p>
          <a:p>
            <a:pPr marL="0" indent="0" algn="ctr">
              <a:buNone/>
            </a:pPr>
            <a:r>
              <a:rPr lang="es-MX" altLang="es-ES_tradnl" sz="2800" dirty="0">
                <a:latin typeface="Bahnschrift" panose="020B0502040204020203" pitchFamily="34" charset="0"/>
              </a:rPr>
              <a:t>Entonces</a:t>
            </a:r>
            <a:r>
              <a:rPr lang="es-MX" altLang="es-ES_tradnl" sz="4400" dirty="0">
                <a:latin typeface="Bahnschrift" panose="020B0502040204020203" pitchFamily="34" charset="0"/>
              </a:rPr>
              <a:t> </a:t>
            </a:r>
          </a:p>
          <a:p>
            <a:pPr marL="0" indent="0" algn="ctr">
              <a:buNone/>
            </a:pPr>
            <a:r>
              <a:rPr lang="es-MX" altLang="es-ES_tradnl" sz="4400" dirty="0">
                <a:latin typeface="Bahnschrift" panose="020B0502040204020203" pitchFamily="34" charset="0"/>
              </a:rPr>
              <a:t>100 ml=8.5 g </a:t>
            </a:r>
          </a:p>
          <a:p>
            <a:pPr marL="0" indent="0" algn="ctr">
              <a:buNone/>
            </a:pPr>
            <a:r>
              <a:rPr lang="es-MX" altLang="es-ES_tradnl" sz="4400" dirty="0">
                <a:latin typeface="Bahnschrift" panose="020B0502040204020203" pitchFamily="34" charset="0"/>
              </a:rPr>
              <a:t>                              ?? =44.4 g de proteinas</a:t>
            </a:r>
          </a:p>
          <a:p>
            <a:pPr marL="0" indent="0" algn="ctr">
              <a:buNone/>
            </a:pPr>
            <a:r>
              <a:rPr lang="es-MX" altLang="es-ES_tradnl" sz="54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522 ml de levamin al 8.5%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9C0405-8B1B-C463-5490-7F131B4CFE1A}"/>
              </a:ext>
            </a:extLst>
          </p:cNvPr>
          <p:cNvSpPr txBox="1"/>
          <p:nvPr/>
        </p:nvSpPr>
        <p:spPr>
          <a:xfrm>
            <a:off x="510208" y="576927"/>
            <a:ext cx="11012557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altLang="es-ES_tradnl" sz="72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3. Cálculo de calorías no proteicas</a:t>
            </a:r>
            <a:endParaRPr lang="es-MX" sz="3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pPr algn="ctr" eaLnBrk="1" hangingPunct="1">
              <a:buFont typeface="Arial" charset="0"/>
              <a:buChar char="•"/>
              <a:defRPr/>
            </a:pPr>
            <a:r>
              <a:rPr lang="es-MX" sz="5400" b="1" dirty="0">
                <a:solidFill>
                  <a:srgbClr val="0070C0"/>
                </a:solidFill>
                <a:latin typeface="Bahnschrift" panose="020B0502040204020203" pitchFamily="34" charset="0"/>
              </a:rPr>
              <a:t>Relación Carbohidratos/ Lípidos</a:t>
            </a:r>
          </a:p>
          <a:p>
            <a:pPr algn="ctr" eaLnBrk="1" hangingPunct="1">
              <a:buFont typeface="Arial" charset="0"/>
              <a:buChar char="•"/>
              <a:defRPr/>
            </a:pPr>
            <a:r>
              <a:rPr lang="es-MX" sz="3200" b="1" dirty="0">
                <a:latin typeface="Bahnschrift" panose="020B0502040204020203" pitchFamily="34" charset="0"/>
              </a:rPr>
              <a:t>Regularmente Carbohidratos 50% y lípidos 50% del total de calorias no proteicas (932 cal NO proteicas).</a:t>
            </a:r>
          </a:p>
          <a:p>
            <a:pPr algn="ctr" eaLnBrk="1" hangingPunct="1">
              <a:defRPr/>
            </a:pPr>
            <a:endParaRPr lang="es-MX" sz="3200" b="1" dirty="0">
              <a:latin typeface="Bahnschrift" panose="020B0502040204020203" pitchFamily="34" charset="0"/>
            </a:endParaRPr>
          </a:p>
          <a:p>
            <a:pPr algn="ctr" eaLnBrk="1" hangingPunct="1">
              <a:buFont typeface="Arial" charset="0"/>
              <a:buChar char="•"/>
              <a:defRPr/>
            </a:pPr>
            <a:r>
              <a:rPr lang="es-MX" sz="4000" b="1" dirty="0">
                <a:latin typeface="Bahnschrift" panose="020B0502040204020203" pitchFamily="34" charset="0"/>
              </a:rPr>
              <a:t>Entonces le corresponderan 466 calorias de carbohidratos y 466 calorias de lipidos.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171285E-6140-9DBB-4323-D51937D6CA46}"/>
              </a:ext>
            </a:extLst>
          </p:cNvPr>
          <p:cNvSpPr/>
          <p:nvPr/>
        </p:nvSpPr>
        <p:spPr>
          <a:xfrm>
            <a:off x="675860" y="4996070"/>
            <a:ext cx="10694505" cy="13342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2571-EAFB-AFBB-2BE2-7A47A363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10794F-909E-6B49-6133-298FA303A1C8}"/>
              </a:ext>
            </a:extLst>
          </p:cNvPr>
          <p:cNvSpPr txBox="1"/>
          <p:nvPr/>
        </p:nvSpPr>
        <p:spPr>
          <a:xfrm>
            <a:off x="218660" y="397401"/>
            <a:ext cx="1175468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altLang="es-ES_tradnl" sz="58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3. Cálculo de calorías no proteicas</a:t>
            </a:r>
            <a:endParaRPr lang="es-MX" sz="5800" b="1" dirty="0">
              <a:solidFill>
                <a:srgbClr val="0070C0"/>
              </a:solidFill>
              <a:latin typeface="Bahnschrift" panose="020B0502040204020203" pitchFamily="34" charset="0"/>
            </a:endParaRPr>
          </a:p>
          <a:p>
            <a:pPr marL="0" indent="0" algn="ctr">
              <a:buNone/>
              <a:defRPr/>
            </a:pPr>
            <a:r>
              <a:rPr lang="es-MX" sz="6000" b="1" u="sng" dirty="0">
                <a:solidFill>
                  <a:srgbClr val="002060"/>
                </a:solidFill>
                <a:latin typeface="Bahnschrift" panose="020B0502040204020203" pitchFamily="34" charset="0"/>
              </a:rPr>
              <a:t>Carbohidratos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solidFill>
                  <a:srgbClr val="0070C0"/>
                </a:solidFill>
                <a:latin typeface="Bahnschrift" panose="020B0502040204020203" pitchFamily="34" charset="0"/>
              </a:rPr>
              <a:t>1 g de glucosa parenteral= 3.4 Calorias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solidFill>
                  <a:srgbClr val="0070C0"/>
                </a:solidFill>
                <a:latin typeface="Bahnschrift" panose="020B0502040204020203" pitchFamily="34" charset="0"/>
              </a:rPr>
              <a:t>100 ml de SG al 50%=50 g de glucosa</a:t>
            </a:r>
          </a:p>
          <a:p>
            <a:pPr marL="0" indent="0" algn="ctr">
              <a:buNone/>
              <a:defRPr/>
            </a:pPr>
            <a:endParaRPr lang="es-MX" sz="3200" dirty="0">
              <a:latin typeface="Bahnschrift" panose="020B0502040204020203" pitchFamily="34" charset="0"/>
            </a:endParaRPr>
          </a:p>
          <a:p>
            <a:pPr marL="0" indent="0" algn="ctr">
              <a:buNone/>
              <a:defRPr/>
            </a:pPr>
            <a:r>
              <a:rPr lang="es-MX" sz="2400" dirty="0">
                <a:latin typeface="Bahnschrift" panose="020B0502040204020203" pitchFamily="34" charset="0"/>
              </a:rPr>
              <a:t>Entonces </a:t>
            </a:r>
          </a:p>
          <a:p>
            <a:pPr marL="0" indent="0" algn="ctr">
              <a:buNone/>
              <a:defRPr/>
            </a:pPr>
            <a:r>
              <a:rPr lang="es-MX" sz="3200" dirty="0">
                <a:latin typeface="Bahnschrift" panose="020B0502040204020203" pitchFamily="34" charset="0"/>
              </a:rPr>
              <a:t>466 cal/3.4 cal= 137 g de glucosa</a:t>
            </a:r>
          </a:p>
          <a:p>
            <a:pPr marL="0" indent="0" algn="ctr">
              <a:buNone/>
              <a:defRPr/>
            </a:pPr>
            <a:r>
              <a:rPr lang="es-MX" sz="3200" dirty="0">
                <a:latin typeface="Bahnschrift" panose="020B0502040204020203" pitchFamily="34" charset="0"/>
              </a:rPr>
              <a:t>100 ml=50 g glucosa</a:t>
            </a:r>
          </a:p>
          <a:p>
            <a:pPr marL="0" indent="0" algn="ctr">
              <a:buNone/>
              <a:defRPr/>
            </a:pPr>
            <a:r>
              <a:rPr lang="es-MX" sz="3200" dirty="0">
                <a:latin typeface="Bahnschrift" panose="020B0502040204020203" pitchFamily="34" charset="0"/>
              </a:rPr>
              <a:t>              ??   =137 g de glucosa</a:t>
            </a:r>
          </a:p>
          <a:p>
            <a:pPr marL="0" indent="0" algn="ctr">
              <a:buNone/>
              <a:defRPr/>
            </a:pPr>
            <a:r>
              <a:rPr lang="es-MX" sz="54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274 ml de SG al 50%</a:t>
            </a:r>
            <a:endParaRPr lang="es-MX" sz="36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12290" name="Picture 2" descr="Solución Glucosa 50% 50 ml Pisa">
            <a:extLst>
              <a:ext uri="{FF2B5EF4-FFF2-40B4-BE49-F238E27FC236}">
                <a16:creationId xmlns:a16="http://schemas.microsoft.com/office/drawing/2014/main" id="{5D9E25A7-B547-D25E-3B0B-A1C3B1A0F1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5" t="5795" r="19469" b="11111"/>
          <a:stretch/>
        </p:blipFill>
        <p:spPr bwMode="auto">
          <a:xfrm>
            <a:off x="375822" y="2804580"/>
            <a:ext cx="1772849" cy="238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49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C5AB99A-40DA-4080-9FF4-00385BECD4D3}"/>
              </a:ext>
            </a:extLst>
          </p:cNvPr>
          <p:cNvSpPr txBox="1"/>
          <p:nvPr/>
        </p:nvSpPr>
        <p:spPr>
          <a:xfrm>
            <a:off x="337595" y="228257"/>
            <a:ext cx="1151681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altLang="es-ES_tradnl" sz="54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3. Cálculo de calorías no proteicas</a:t>
            </a:r>
            <a:endParaRPr lang="es-MX" sz="54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pPr marL="0" indent="0" algn="ctr">
              <a:buNone/>
              <a:defRPr/>
            </a:pPr>
            <a:r>
              <a:rPr lang="es-MX" sz="6000" b="1" u="sng" dirty="0">
                <a:solidFill>
                  <a:srgbClr val="002060"/>
                </a:solidFill>
                <a:latin typeface="Bahnschrift" panose="020B0502040204020203" pitchFamily="34" charset="0"/>
              </a:rPr>
              <a:t>Lípidos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solidFill>
                  <a:srgbClr val="0070C0"/>
                </a:solidFill>
                <a:latin typeface="Bahnschrift" panose="020B0502040204020203" pitchFamily="34" charset="0"/>
              </a:rPr>
              <a:t>1 g de lípidos = 9 Calorías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solidFill>
                  <a:srgbClr val="0070C0"/>
                </a:solidFill>
                <a:latin typeface="Bahnschrift" panose="020B0502040204020203" pitchFamily="34" charset="0"/>
              </a:rPr>
              <a:t>                 ??        = 466 Colorías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solidFill>
                  <a:srgbClr val="0070C0"/>
                </a:solidFill>
                <a:latin typeface="Bahnschrift" panose="020B0502040204020203" pitchFamily="34" charset="0"/>
              </a:rPr>
              <a:t>51.7 g de lípidos le corresponderían</a:t>
            </a:r>
          </a:p>
          <a:p>
            <a:pPr marL="0" indent="0" algn="ctr">
              <a:buNone/>
              <a:defRPr/>
            </a:pPr>
            <a:endParaRPr lang="es-MX" sz="2400" b="1" dirty="0">
              <a:latin typeface="Bahnschrift" panose="020B0502040204020203" pitchFamily="34" charset="0"/>
            </a:endParaRPr>
          </a:p>
          <a:p>
            <a:pPr marL="0" indent="0" algn="ctr">
              <a:buNone/>
              <a:defRPr/>
            </a:pPr>
            <a:r>
              <a:rPr lang="es-MX" sz="2400" b="1" dirty="0">
                <a:latin typeface="Bahnschrift" panose="020B0502040204020203" pitchFamily="34" charset="0"/>
              </a:rPr>
              <a:t>Entonces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latin typeface="Bahnschrift" panose="020B0502040204020203" pitchFamily="34" charset="0"/>
              </a:rPr>
              <a:t>100 ml de lipofundin al 20% = 20 g de lipidos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latin typeface="Bahnschrift" panose="020B0502040204020203" pitchFamily="34" charset="0"/>
              </a:rPr>
              <a:t>100 ml = 20 g</a:t>
            </a:r>
          </a:p>
          <a:p>
            <a:pPr marL="0" indent="0" algn="ctr">
              <a:buNone/>
              <a:defRPr/>
            </a:pPr>
            <a:r>
              <a:rPr lang="es-MX" sz="3200" b="1" dirty="0">
                <a:latin typeface="Bahnschrift" panose="020B0502040204020203" pitchFamily="34" charset="0"/>
              </a:rPr>
              <a:t>         ? = 51.7 g</a:t>
            </a:r>
          </a:p>
          <a:p>
            <a:pPr marL="0" indent="0" algn="ctr">
              <a:buNone/>
              <a:defRPr/>
            </a:pPr>
            <a:r>
              <a:rPr lang="es-MX" sz="5400" b="1" u="sng" dirty="0">
                <a:solidFill>
                  <a:srgbClr val="FF0000"/>
                </a:solidFill>
                <a:latin typeface="Bahnschrift" panose="020B0502040204020203" pitchFamily="34" charset="0"/>
              </a:rPr>
              <a:t>258 ml de lipofundin al 20%</a:t>
            </a:r>
          </a:p>
        </p:txBody>
      </p:sp>
      <p:pic>
        <p:nvPicPr>
          <p:cNvPr id="10244" name="Picture 4" descr="LIPOFUNDIN MCT/LCT 20% 100 ml - B.Braun">
            <a:extLst>
              <a:ext uri="{FF2B5EF4-FFF2-40B4-BE49-F238E27FC236}">
                <a16:creationId xmlns:a16="http://schemas.microsoft.com/office/drawing/2014/main" id="{629C3AD8-84CD-58C1-863F-34621BF54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r="25272"/>
          <a:stretch/>
        </p:blipFill>
        <p:spPr bwMode="auto">
          <a:xfrm>
            <a:off x="337595" y="1971675"/>
            <a:ext cx="1628775" cy="362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olución Glucosa 50% 50 ml Pisa">
            <a:extLst>
              <a:ext uri="{FF2B5EF4-FFF2-40B4-BE49-F238E27FC236}">
                <a16:creationId xmlns:a16="http://schemas.microsoft.com/office/drawing/2014/main" id="{DB09ACE1-6A99-3E75-5E61-D13E9E695B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5" t="5795" r="19469" b="11111"/>
          <a:stretch/>
        </p:blipFill>
        <p:spPr bwMode="auto">
          <a:xfrm>
            <a:off x="7029622" y="4610493"/>
            <a:ext cx="1561599" cy="209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IPOFUNDIN MCT/LCT 20% 100 ml - B.Braun">
            <a:extLst>
              <a:ext uri="{FF2B5EF4-FFF2-40B4-BE49-F238E27FC236}">
                <a16:creationId xmlns:a16="http://schemas.microsoft.com/office/drawing/2014/main" id="{AC1C7818-9F40-F913-469A-883D18A13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r="25272"/>
          <a:stretch/>
        </p:blipFill>
        <p:spPr bwMode="auto">
          <a:xfrm>
            <a:off x="8147590" y="2539999"/>
            <a:ext cx="1400059" cy="311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C3C57E3-ADBF-790B-18B2-CFC858B96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5" t="12496" r="25926" b="24391"/>
          <a:stretch/>
        </p:blipFill>
        <p:spPr bwMode="auto">
          <a:xfrm>
            <a:off x="9475509" y="1152526"/>
            <a:ext cx="2629882" cy="57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4CFFCC5-598A-8630-2133-D7E4AA01F693}"/>
              </a:ext>
            </a:extLst>
          </p:cNvPr>
          <p:cNvSpPr txBox="1"/>
          <p:nvPr/>
        </p:nvSpPr>
        <p:spPr>
          <a:xfrm>
            <a:off x="215625" y="1899258"/>
            <a:ext cx="989350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ES_tradnl" sz="2800" b="1" dirty="0">
                <a:solidFill>
                  <a:srgbClr val="0070C0"/>
                </a:solidFill>
                <a:latin typeface="Bahnschrift" panose="020B0502040204020203" pitchFamily="34" charset="0"/>
              </a:rPr>
              <a:t>Se envía al servicio de nutrición, para realizar la mezcla:</a:t>
            </a:r>
          </a:p>
          <a:p>
            <a:pPr lvl="1" eaLnBrk="1" hangingPunct="1"/>
            <a:endParaRPr lang="es-MX" altLang="es-ES_tradnl" sz="3600" b="1" dirty="0">
              <a:latin typeface="Bahnschrift" panose="020B0502040204020203" pitchFamily="34" charset="0"/>
            </a:endParaRP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Levamin al 8.5% 522 ml</a:t>
            </a: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Sol gluc al 50% 274 ml</a:t>
            </a: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Lipofundin al 20% 258 ml</a:t>
            </a: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MVI 1 fco ampula</a:t>
            </a: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Oligoelementos 1 amp</a:t>
            </a:r>
          </a:p>
          <a:p>
            <a:pPr lvl="1" eaLnBrk="1" hangingPunct="1"/>
            <a:r>
              <a:rPr lang="es-MX" altLang="es-ES_tradnl" sz="3600" b="1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s-MX" altLang="es-ES_tradnl" sz="3600" b="1" dirty="0">
                <a:latin typeface="Bahnschrift" panose="020B0502040204020203" pitchFamily="34" charset="0"/>
              </a:rPr>
              <a:t>KCL entre 20 y 40 meq</a:t>
            </a:r>
          </a:p>
        </p:txBody>
      </p:sp>
      <p:pic>
        <p:nvPicPr>
          <p:cNvPr id="11266" name="Picture 2" descr="Oligoelementos">
            <a:extLst>
              <a:ext uri="{FF2B5EF4-FFF2-40B4-BE49-F238E27FC236}">
                <a16:creationId xmlns:a16="http://schemas.microsoft.com/office/drawing/2014/main" id="{F72853D3-39BD-C799-F79D-2A21BF857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2273" y1="39205" x2="42273" y2="39205"/>
                        <a14:foregroundMark x1="43636" y1="56250" x2="43977" y2="73068"/>
                        <a14:foregroundMark x1="54318" y1="72045" x2="48977" y2="72386"/>
                        <a14:foregroundMark x1="58523" y1="70455" x2="58523" y2="72955"/>
                        <a14:foregroundMark x1="39091" y1="55455" x2="39091" y2="67841"/>
                        <a14:foregroundMark x1="38409" y1="69091" x2="38409" y2="74659"/>
                        <a14:foregroundMark x1="37500" y1="54091" x2="38864" y2="63068"/>
                        <a14:foregroundMark x1="51477" y1="81136" x2="43750" y2="80909"/>
                        <a14:foregroundMark x1="37841" y1="60114" x2="38409" y2="68864"/>
                        <a14:foregroundMark x1="37841" y1="73295" x2="37955" y2="47386"/>
                        <a14:foregroundMark x1="37955" y1="47386" x2="38864" y2="44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74" t="28151" r="36654" b="15073"/>
          <a:stretch/>
        </p:blipFill>
        <p:spPr bwMode="auto">
          <a:xfrm>
            <a:off x="10826948" y="4020456"/>
            <a:ext cx="1290102" cy="265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VITAFUSIN - PLM">
            <a:extLst>
              <a:ext uri="{FF2B5EF4-FFF2-40B4-BE49-F238E27FC236}">
                <a16:creationId xmlns:a16="http://schemas.microsoft.com/office/drawing/2014/main" id="{BC34167F-696D-107B-ED45-BB0A3A399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216" y="4642363"/>
            <a:ext cx="2254539" cy="203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753FE5F-24B4-7A04-E4FD-45FF240AE51A}"/>
              </a:ext>
            </a:extLst>
          </p:cNvPr>
          <p:cNvSpPr txBox="1"/>
          <p:nvPr/>
        </p:nvSpPr>
        <p:spPr>
          <a:xfrm>
            <a:off x="0" y="163171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ES_tradnl" sz="8800" b="1" dirty="0">
                <a:solidFill>
                  <a:srgbClr val="FF0000"/>
                </a:solidFill>
                <a:latin typeface="Bahnschrift" panose="020B0502040204020203" pitchFamily="34" charset="0"/>
                <a:ea typeface="Impact" panose="020B0806030902050204" pitchFamily="34" charset="0"/>
                <a:cs typeface="Impact" panose="020B0806030902050204" pitchFamily="34" charset="0"/>
              </a:rPr>
              <a:t>¿Cómo se administra?</a:t>
            </a:r>
            <a:endParaRPr lang="es-MX" altLang="es-ES_tradnl" sz="88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A388C-0C8A-A32D-34BB-CE32913BB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8009E26-A455-5E82-809B-26E56789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11"/>
          <a:stretch/>
        </p:blipFill>
        <p:spPr>
          <a:xfrm>
            <a:off x="2257096" y="0"/>
            <a:ext cx="7677807" cy="670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80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B32382C-7710-901A-25C4-8052FA6B80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77" b="2871"/>
          <a:stretch/>
        </p:blipFill>
        <p:spPr>
          <a:xfrm>
            <a:off x="161596" y="802727"/>
            <a:ext cx="11868808" cy="586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14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2BD1979-37B9-D2D0-5D7D-F9ADD5FCDF2A}"/>
              </a:ext>
            </a:extLst>
          </p:cNvPr>
          <p:cNvSpPr txBox="1"/>
          <p:nvPr/>
        </p:nvSpPr>
        <p:spPr>
          <a:xfrm>
            <a:off x="384438" y="3329445"/>
            <a:ext cx="11304215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FF0000"/>
                </a:solidFill>
                <a:latin typeface="Bahnschrift" panose="020B0502040204020203" pitchFamily="34" charset="0"/>
                <a:ea typeface="+mj-ea"/>
                <a:cs typeface="+mj-cs"/>
              </a:rPr>
              <a:t>NUTRICIÓN PARENTERAL EN PACIENTE CRÍTICO</a:t>
            </a:r>
          </a:p>
        </p:txBody>
      </p:sp>
      <p:pic>
        <p:nvPicPr>
          <p:cNvPr id="10" name="Picture 8" descr="Cálculos - Iconos gratis de tecnología">
            <a:extLst>
              <a:ext uri="{FF2B5EF4-FFF2-40B4-BE49-F238E27FC236}">
                <a16:creationId xmlns:a16="http://schemas.microsoft.com/office/drawing/2014/main" id="{180BD44B-4E15-E9F0-88D8-0C0905C6E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9004" y="272484"/>
            <a:ext cx="2302163" cy="230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4EDA82-C592-66D9-FD55-8ED6F8E46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509" y="5179040"/>
            <a:ext cx="1608983" cy="12871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7821ECC-2647-C3CF-C818-36D8EB9B6C0C}"/>
              </a:ext>
            </a:extLst>
          </p:cNvPr>
          <p:cNvSpPr txBox="1"/>
          <p:nvPr/>
        </p:nvSpPr>
        <p:spPr>
          <a:xfrm>
            <a:off x="4685895" y="6098799"/>
            <a:ext cx="34163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/>
              <a:t>Médico Intensivista</a:t>
            </a:r>
            <a:endParaRPr lang="es-MX" sz="28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54A1DD9-A22D-0A7B-5489-E8755FA1F77F}"/>
              </a:ext>
            </a:extLst>
          </p:cNvPr>
          <p:cNvSpPr txBox="1"/>
          <p:nvPr/>
        </p:nvSpPr>
        <p:spPr>
          <a:xfrm>
            <a:off x="3317073" y="5437913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400" b="1" dirty="0">
                <a:solidFill>
                  <a:schemeClr val="bg1"/>
                </a:solidFill>
                <a:highlight>
                  <a:srgbClr val="FF0000"/>
                </a:highlight>
              </a:rPr>
              <a:t>Eder Zamarrón</a:t>
            </a:r>
            <a:endParaRPr lang="es-MX" sz="44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6D94C1C-6992-DA6B-E938-B7DC0563BB17}"/>
              </a:ext>
            </a:extLst>
          </p:cNvPr>
          <p:cNvSpPr txBox="1"/>
          <p:nvPr/>
        </p:nvSpPr>
        <p:spPr>
          <a:xfrm>
            <a:off x="2763509" y="1768918"/>
            <a:ext cx="6096000" cy="928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6000" b="1" dirty="0"/>
              <a:t>Taller práctico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14EE36-3BC8-63C0-D69C-E2827D317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01" r="11527" b="15455"/>
          <a:stretch/>
        </p:blipFill>
        <p:spPr>
          <a:xfrm>
            <a:off x="127334" y="241145"/>
            <a:ext cx="3864879" cy="192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179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</TotalTime>
  <Words>871</Words>
  <Application>Microsoft Macintosh PowerPoint</Application>
  <PresentationFormat>Panorámica</PresentationFormat>
  <Paragraphs>131</Paragraphs>
  <Slides>21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3" baseType="lpstr">
      <vt:lpstr>Apple Color Emoji</vt:lpstr>
      <vt:lpstr>Aptos</vt:lpstr>
      <vt:lpstr>Aptos Display</vt:lpstr>
      <vt:lpstr>Arial</vt:lpstr>
      <vt:lpstr>Bahnschrift</vt:lpstr>
      <vt:lpstr>Bahnschrift Condensed</vt:lpstr>
      <vt:lpstr>Bahnschrift Light SemiCondensed</vt:lpstr>
      <vt:lpstr>Bahnschrift SemiCondensed</vt:lpstr>
      <vt:lpstr>DIN Alternate</vt:lpstr>
      <vt:lpstr>inconsolata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Objetivos </vt:lpstr>
      <vt:lpstr>1. Calcular calorías totales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Eder Zamarrón</dc:creator>
  <cp:lastModifiedBy>Eder Zamarrón</cp:lastModifiedBy>
  <cp:revision>17</cp:revision>
  <dcterms:created xsi:type="dcterms:W3CDTF">2024-09-09T00:04:00Z</dcterms:created>
  <dcterms:modified xsi:type="dcterms:W3CDTF">2024-11-01T05:53:56Z</dcterms:modified>
</cp:coreProperties>
</file>